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3" r:id="rId2"/>
    <p:sldId id="264" r:id="rId3"/>
    <p:sldId id="280" r:id="rId4"/>
    <p:sldId id="279" r:id="rId5"/>
    <p:sldId id="278" r:id="rId6"/>
    <p:sldId id="267" r:id="rId7"/>
    <p:sldId id="274" r:id="rId8"/>
    <p:sldId id="270" r:id="rId9"/>
    <p:sldId id="282" r:id="rId10"/>
    <p:sldId id="272" r:id="rId11"/>
    <p:sldId id="281" r:id="rId12"/>
    <p:sldId id="276" r:id="rId13"/>
    <p:sldId id="277" r:id="rId14"/>
    <p:sldId id="275" r:id="rId15"/>
    <p:sldId id="258" r:id="rId16"/>
    <p:sldId id="26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9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othy Patricio" userId="b9b05203-f7ad-4ff9-bf6b-576ee0e7ebc2" providerId="ADAL" clId="{F0BA23C2-4E56-4023-A0E5-9729ED5C8A07}"/>
    <pc:docChg chg="modSld">
      <pc:chgData name="Timothy Patricio" userId="b9b05203-f7ad-4ff9-bf6b-576ee0e7ebc2" providerId="ADAL" clId="{F0BA23C2-4E56-4023-A0E5-9729ED5C8A07}" dt="2025-01-17T19:04:22.294" v="0" actId="14734"/>
      <pc:docMkLst>
        <pc:docMk/>
      </pc:docMkLst>
      <pc:sldChg chg="modSp mod">
        <pc:chgData name="Timothy Patricio" userId="b9b05203-f7ad-4ff9-bf6b-576ee0e7ebc2" providerId="ADAL" clId="{F0BA23C2-4E56-4023-A0E5-9729ED5C8A07}" dt="2025-01-17T19:04:22.294" v="0" actId="14734"/>
        <pc:sldMkLst>
          <pc:docMk/>
          <pc:sldMk cId="1519298155" sldId="281"/>
        </pc:sldMkLst>
        <pc:graphicFrameChg chg="modGraphic">
          <ac:chgData name="Timothy Patricio" userId="b9b05203-f7ad-4ff9-bf6b-576ee0e7ebc2" providerId="ADAL" clId="{F0BA23C2-4E56-4023-A0E5-9729ED5C8A07}" dt="2025-01-17T19:04:22.294" v="0" actId="14734"/>
          <ac:graphicFrameMkLst>
            <pc:docMk/>
            <pc:sldMk cId="1519298155" sldId="281"/>
            <ac:graphicFrameMk id="8" creationId="{9FFAE2EA-D348-B017-5DCB-3873FBD0A31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83F6B-9465-47F1-814B-A834228C0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893" y="1129278"/>
            <a:ext cx="10691262" cy="1443625"/>
          </a:xfrm>
        </p:spPr>
        <p:txBody>
          <a:bodyPr>
            <a:noAutofit/>
          </a:bodyPr>
          <a:lstStyle/>
          <a:p>
            <a:r>
              <a:rPr lang="en-US" sz="6600" dirty="0"/>
              <a:t>Special meeting </a:t>
            </a:r>
            <a:br>
              <a:rPr lang="en-US" sz="6600" dirty="0"/>
            </a:br>
            <a:r>
              <a:rPr lang="en-US" sz="6600" dirty="0"/>
              <a:t>of the unit owners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B883F6B-9465-47F1-814B-A834228C0218}"/>
              </a:ext>
            </a:extLst>
          </p:cNvPr>
          <p:cNvSpPr txBox="1">
            <a:spLocks/>
          </p:cNvSpPr>
          <p:nvPr/>
        </p:nvSpPr>
        <p:spPr>
          <a:xfrm>
            <a:off x="771893" y="3339339"/>
            <a:ext cx="10872116" cy="92707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DISCUSSION of PROPOSED BUDGET FOR 2025-2026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B883F6B-9465-47F1-814B-A834228C0218}"/>
              </a:ext>
            </a:extLst>
          </p:cNvPr>
          <p:cNvSpPr txBox="1">
            <a:spLocks/>
          </p:cNvSpPr>
          <p:nvPr/>
        </p:nvSpPr>
        <p:spPr>
          <a:xfrm>
            <a:off x="771893" y="5032849"/>
            <a:ext cx="10505460" cy="92707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dirty="0"/>
              <a:t>MONDAY, JANUARY 13, 2025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D7A9D0-A0CE-463E-B51C-FB8F6B246E77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231" t="16638" r="35897" b="11567"/>
          <a:stretch/>
        </p:blipFill>
        <p:spPr bwMode="auto">
          <a:xfrm>
            <a:off x="10172700" y="97090"/>
            <a:ext cx="1882139" cy="2223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293873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83F6B-9465-47F1-814B-A834228C0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789" y="737055"/>
            <a:ext cx="8211358" cy="881744"/>
          </a:xfrm>
        </p:spPr>
        <p:txBody>
          <a:bodyPr>
            <a:normAutofit fontScale="90000"/>
          </a:bodyPr>
          <a:lstStyle/>
          <a:p>
            <a:r>
              <a:rPr lang="en-US" dirty="0"/>
              <a:t>2025-2026 proposed BUDGET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9A41E52B-716E-4207-8DFE-9845291754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1" y="914400"/>
            <a:ext cx="10691261" cy="5824603"/>
          </a:xfrm>
        </p:spPr>
        <p:txBody>
          <a:bodyPr>
            <a:normAutofit/>
          </a:bodyPr>
          <a:lstStyle/>
          <a:p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9CA600-92E6-41C5-B9C4-927A790DA38C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48" t="16638" r="41826" b="23509"/>
          <a:stretch/>
        </p:blipFill>
        <p:spPr bwMode="auto">
          <a:xfrm>
            <a:off x="11389895" y="-34114"/>
            <a:ext cx="802105" cy="13495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ubtitle 6">
            <a:extLst>
              <a:ext uri="{FF2B5EF4-FFF2-40B4-BE49-F238E27FC236}">
                <a16:creationId xmlns:a16="http://schemas.microsoft.com/office/drawing/2014/main" id="{1E1DF51A-1D4C-827D-CDD7-895C135D6912}"/>
              </a:ext>
            </a:extLst>
          </p:cNvPr>
          <p:cNvSpPr txBox="1">
            <a:spLocks/>
          </p:cNvSpPr>
          <p:nvPr/>
        </p:nvSpPr>
        <p:spPr>
          <a:xfrm>
            <a:off x="669788" y="1780127"/>
            <a:ext cx="8993995" cy="5444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chemeClr val="tx1"/>
                </a:solidFill>
              </a:rPr>
              <a:t>Health Club Membership – Propose increase of 5%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5BE5565-02F4-7A22-3632-FE84A6A6C8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509636"/>
              </p:ext>
            </p:extLst>
          </p:nvPr>
        </p:nvGraphicFramePr>
        <p:xfrm>
          <a:off x="562789" y="2647235"/>
          <a:ext cx="11066422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8476">
                  <a:extLst>
                    <a:ext uri="{9D8B030D-6E8A-4147-A177-3AD203B41FA5}">
                      <a16:colId xmlns:a16="http://schemas.microsoft.com/office/drawing/2014/main" val="2104770314"/>
                    </a:ext>
                  </a:extLst>
                </a:gridCol>
                <a:gridCol w="3008476">
                  <a:extLst>
                    <a:ext uri="{9D8B030D-6E8A-4147-A177-3AD203B41FA5}">
                      <a16:colId xmlns:a16="http://schemas.microsoft.com/office/drawing/2014/main" val="1914223090"/>
                    </a:ext>
                  </a:extLst>
                </a:gridCol>
                <a:gridCol w="5049470">
                  <a:extLst>
                    <a:ext uri="{9D8B030D-6E8A-4147-A177-3AD203B41FA5}">
                      <a16:colId xmlns:a16="http://schemas.microsoft.com/office/drawing/2014/main" val="26520052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Park Tower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5445 and 5455 N. Sheridan Road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404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Single 1-month</a:t>
                      </a:r>
                    </a:p>
                  </a:txBody>
                  <a:tcPr marL="68580" marR="68580" marT="0" marB="0">
                    <a:lnT w="38100" cmpd="sng">
                      <a:noFill/>
                    </a:lnT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From $43 to $45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From $53 to $55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8795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Single 6-month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From $226 to $237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From $284 to $298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2466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Single 1-year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From $318 to $334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From $399 to $419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78267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Double 1-month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From $64 to $67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From $80 to $82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9343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Double 6-month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From $353 to $371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From $441 to $463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386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Double 1-year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From $573 to $602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From $717 to $753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9057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Family 1-month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From $90 to $94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From $113 to $116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0595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Family 6-month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From $509 to $534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From $636 to $668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441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Family 1-year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From $798 to $838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From $998 to $1,048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168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2149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C45619-5DEE-4991-01AE-EE3AC4E45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F4FDC-00D4-3296-A280-DFC05A40AF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349" y="588553"/>
            <a:ext cx="8211358" cy="881744"/>
          </a:xfrm>
        </p:spPr>
        <p:txBody>
          <a:bodyPr>
            <a:normAutofit fontScale="90000"/>
          </a:bodyPr>
          <a:lstStyle/>
          <a:p>
            <a:r>
              <a:rPr lang="en-US" dirty="0"/>
              <a:t>2025-2026 proposed BUDGET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38467770-B409-FE44-F6B1-F8CED96666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1" y="914400"/>
            <a:ext cx="10691261" cy="5824603"/>
          </a:xfrm>
        </p:spPr>
        <p:txBody>
          <a:bodyPr>
            <a:normAutofit/>
          </a:bodyPr>
          <a:lstStyle/>
          <a:p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FFAE2EA-D348-B017-5DCB-3873FBD0A3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507882"/>
              </p:ext>
            </p:extLst>
          </p:nvPr>
        </p:nvGraphicFramePr>
        <p:xfrm>
          <a:off x="505326" y="1796144"/>
          <a:ext cx="11001246" cy="257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1497">
                  <a:extLst>
                    <a:ext uri="{9D8B030D-6E8A-4147-A177-3AD203B41FA5}">
                      <a16:colId xmlns:a16="http://schemas.microsoft.com/office/drawing/2014/main" val="1914223090"/>
                    </a:ext>
                  </a:extLst>
                </a:gridCol>
                <a:gridCol w="7559749">
                  <a:extLst>
                    <a:ext uri="{9D8B030D-6E8A-4147-A177-3AD203B41FA5}">
                      <a16:colId xmlns:a16="http://schemas.microsoft.com/office/drawing/2014/main" val="26520052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Bike Room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Increase $15 (from $60 to $75 for lower rack)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7216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Increase $2 (from $48 to $50 for upper rack and wall-hanging)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9135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Increase $5 (from $30 to $35) for winter rate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349629"/>
                  </a:ext>
                </a:extLst>
              </a:tr>
              <a:tr h="24174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Astound (formerly RCN) Bulk Cable/Internet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Increase $3.76 (from $59.15 to $62.91)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0847608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C9FEA827-0BF3-4C86-1D14-922BE9A38F2A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48" t="16638" r="41826" b="23509"/>
          <a:stretch/>
        </p:blipFill>
        <p:spPr bwMode="auto">
          <a:xfrm>
            <a:off x="11389895" y="-34114"/>
            <a:ext cx="802105" cy="13495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ubtitle 6">
            <a:extLst>
              <a:ext uri="{FF2B5EF4-FFF2-40B4-BE49-F238E27FC236}">
                <a16:creationId xmlns:a16="http://schemas.microsoft.com/office/drawing/2014/main" id="{B445F62C-26D5-FBCB-F6F8-034EA92628E0}"/>
              </a:ext>
            </a:extLst>
          </p:cNvPr>
          <p:cNvSpPr txBox="1">
            <a:spLocks/>
          </p:cNvSpPr>
          <p:nvPr/>
        </p:nvSpPr>
        <p:spPr>
          <a:xfrm>
            <a:off x="755246" y="4843251"/>
            <a:ext cx="8993995" cy="5444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chemeClr val="tx1"/>
                </a:solidFill>
              </a:rPr>
              <a:t>Laundry Room – NO change</a:t>
            </a:r>
          </a:p>
        </p:txBody>
      </p:sp>
    </p:spTree>
    <p:extLst>
      <p:ext uri="{BB962C8B-B14F-4D97-AF65-F5344CB8AC3E}">
        <p14:creationId xmlns:p14="http://schemas.microsoft.com/office/powerpoint/2010/main" val="1519298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83F6B-9465-47F1-814B-A834228C0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2448" y="748636"/>
            <a:ext cx="8211358" cy="881744"/>
          </a:xfrm>
        </p:spPr>
        <p:txBody>
          <a:bodyPr>
            <a:normAutofit fontScale="90000"/>
          </a:bodyPr>
          <a:lstStyle/>
          <a:p>
            <a:r>
              <a:rPr lang="en-US" dirty="0"/>
              <a:t>2025-2026 proposed BUDGET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9A41E52B-716E-4207-8DFE-9845291754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5433" y="1945306"/>
            <a:ext cx="11215514" cy="1139727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Major Projects over $50,000:</a:t>
            </a:r>
          </a:p>
          <a:p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CE602B2-58F2-4CFB-90E1-0FE6BDC1C7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043734"/>
              </p:ext>
            </p:extLst>
          </p:nvPr>
        </p:nvGraphicFramePr>
        <p:xfrm>
          <a:off x="1457292" y="2977295"/>
          <a:ext cx="840988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5030">
                  <a:extLst>
                    <a:ext uri="{9D8B030D-6E8A-4147-A177-3AD203B41FA5}">
                      <a16:colId xmlns:a16="http://schemas.microsoft.com/office/drawing/2014/main" val="1914223090"/>
                    </a:ext>
                  </a:extLst>
                </a:gridCol>
                <a:gridCol w="1584854">
                  <a:extLst>
                    <a:ext uri="{9D8B030D-6E8A-4147-A177-3AD203B41FA5}">
                      <a16:colId xmlns:a16="http://schemas.microsoft.com/office/drawing/2014/main" val="26520052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Building Automation System HVAC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$300,000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404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Riser Projects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$678,000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1085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Exterior Fence with Park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$50,000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6512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Water Valves (phase 2 of 3)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$60,000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1113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Condenser Pump 4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$80,000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379366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69FC1144-B410-4752-8FAC-12F89570281B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48" t="16638" r="41826" b="23509"/>
          <a:stretch/>
        </p:blipFill>
        <p:spPr bwMode="auto">
          <a:xfrm>
            <a:off x="11389895" y="-34114"/>
            <a:ext cx="802105" cy="13495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10759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83F6B-9465-47F1-814B-A834228C0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150753"/>
            <a:ext cx="8211358" cy="881744"/>
          </a:xfrm>
        </p:spPr>
        <p:txBody>
          <a:bodyPr>
            <a:normAutofit/>
          </a:bodyPr>
          <a:lstStyle/>
          <a:p>
            <a:r>
              <a:rPr lang="en-US" dirty="0"/>
              <a:t>Down the road…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9A41E52B-716E-4207-8DFE-9845291754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1082180"/>
            <a:ext cx="11215514" cy="5481458"/>
          </a:xfrm>
        </p:spPr>
        <p:txBody>
          <a:bodyPr>
            <a:normAutofit/>
          </a:bodyPr>
          <a:lstStyle/>
          <a:p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FC1144-B410-4752-8FAC-12F89570281B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48" t="16638" r="41826" b="23509"/>
          <a:stretch/>
        </p:blipFill>
        <p:spPr bwMode="auto">
          <a:xfrm>
            <a:off x="11389895" y="-34114"/>
            <a:ext cx="802105" cy="13495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AEA1BBF-9B6F-4C42-8A09-C2E1F127208F}"/>
              </a:ext>
            </a:extLst>
          </p:cNvPr>
          <p:cNvSpPr txBox="1"/>
          <p:nvPr/>
        </p:nvSpPr>
        <p:spPr>
          <a:xfrm>
            <a:off x="412688" y="1350342"/>
            <a:ext cx="1175856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2028-2029 – Almost $1 Million for HVAC risers and </a:t>
            </a:r>
            <a:r>
              <a:rPr lang="en-US" sz="2800" b="1" u="sng" dirty="0"/>
              <a:t>continuing amount each following year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2030-2031 - $5.2 Million for curtain wall sealants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2031-2032 - $2.5 Million for passenger elevator controls and equipment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2032-2033 - $1.4 Million for service elevator controls and equipment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2033-2034 - $3.4 Million for main boiler replacement</a:t>
            </a:r>
          </a:p>
        </p:txBody>
      </p:sp>
    </p:spTree>
    <p:extLst>
      <p:ext uri="{BB962C8B-B14F-4D97-AF65-F5344CB8AC3E}">
        <p14:creationId xmlns:p14="http://schemas.microsoft.com/office/powerpoint/2010/main" val="569170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83F6B-9465-47F1-814B-A834228C0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7002" y="332556"/>
            <a:ext cx="8237989" cy="924887"/>
          </a:xfrm>
        </p:spPr>
        <p:txBody>
          <a:bodyPr/>
          <a:lstStyle/>
          <a:p>
            <a:r>
              <a:rPr lang="en-US" dirty="0"/>
              <a:t>BUDGET INCREASE HISTORY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B4BD282-6F28-45CC-B240-EE893C2F6A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657905"/>
              </p:ext>
            </p:extLst>
          </p:nvPr>
        </p:nvGraphicFramePr>
        <p:xfrm>
          <a:off x="1793593" y="1483523"/>
          <a:ext cx="86048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0960">
                  <a:extLst>
                    <a:ext uri="{9D8B030D-6E8A-4147-A177-3AD203B41FA5}">
                      <a16:colId xmlns:a16="http://schemas.microsoft.com/office/drawing/2014/main" val="2108583915"/>
                    </a:ext>
                  </a:extLst>
                </a:gridCol>
                <a:gridCol w="1720960">
                  <a:extLst>
                    <a:ext uri="{9D8B030D-6E8A-4147-A177-3AD203B41FA5}">
                      <a16:colId xmlns:a16="http://schemas.microsoft.com/office/drawing/2014/main" val="2309389370"/>
                    </a:ext>
                  </a:extLst>
                </a:gridCol>
                <a:gridCol w="1720960">
                  <a:extLst>
                    <a:ext uri="{9D8B030D-6E8A-4147-A177-3AD203B41FA5}">
                      <a16:colId xmlns:a16="http://schemas.microsoft.com/office/drawing/2014/main" val="2851019517"/>
                    </a:ext>
                  </a:extLst>
                </a:gridCol>
                <a:gridCol w="1572230">
                  <a:extLst>
                    <a:ext uri="{9D8B030D-6E8A-4147-A177-3AD203B41FA5}">
                      <a16:colId xmlns:a16="http://schemas.microsoft.com/office/drawing/2014/main" val="1996149285"/>
                    </a:ext>
                  </a:extLst>
                </a:gridCol>
                <a:gridCol w="1869690">
                  <a:extLst>
                    <a:ext uri="{9D8B030D-6E8A-4147-A177-3AD203B41FA5}">
                      <a16:colId xmlns:a16="http://schemas.microsoft.com/office/drawing/2014/main" val="11090240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80/81 – 16%</a:t>
                      </a: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91/92 – 2%</a:t>
                      </a: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02/03 – 4%</a:t>
                      </a: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13/14 – 3.5%</a:t>
                      </a: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bg1"/>
                          </a:solidFill>
                        </a:rPr>
                        <a:t>24/25 – 4%</a:t>
                      </a: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2258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81/82 – 14.1%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92/93 – 4.75%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03/04 – 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14/15 – 3.5%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25/26 – 3.8%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1559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82/83 – 14.6%</a:t>
                      </a: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93/94 – 5%</a:t>
                      </a: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04/05 – 2%</a:t>
                      </a: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15/16 – 3.5%</a:t>
                      </a: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C00000"/>
                          </a:solidFill>
                        </a:rPr>
                        <a:t>26/27 – 3.95% ?</a:t>
                      </a: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6393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83/84 – 8.5%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94/95 – 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05/06 – 3.75%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16/17 – 3.5%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C00000"/>
                          </a:solidFill>
                        </a:rPr>
                        <a:t>27/28 – 3.95%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3431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84/85 – 0%</a:t>
                      </a: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95/96 – 5%</a:t>
                      </a: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06/07 – 6.26%</a:t>
                      </a: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17/18 – 3.5%</a:t>
                      </a: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C00000"/>
                          </a:solidFill>
                        </a:rPr>
                        <a:t>28/29 – 4.1% ?</a:t>
                      </a: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4845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85/86 – 3.8%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96/97 – 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07/08 – 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18/19 – 3.5%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C00000"/>
                          </a:solidFill>
                        </a:rPr>
                        <a:t>29/30 – 4%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59776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86/87 – 2%</a:t>
                      </a: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97/98 – 4%</a:t>
                      </a: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08/09 – 5%</a:t>
                      </a: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19/20 – 3%</a:t>
                      </a: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Sneak peek</a:t>
                      </a: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6168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87/88 – 2.5%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98/99 – 2.5%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09/10 – 5.6%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20/21 – 3.5%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70345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88/89 – 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99/00 – 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10/11 – 3.75%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bg1"/>
                          </a:solidFill>
                        </a:rPr>
                        <a:t>21/22 – 3.4%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9369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89/90 – 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00/01 – 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11/12 – 1.3%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22/23 – 3.9%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55949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90/91 – 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01/02 – 3.5%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12/13 – 3.5%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bg1"/>
                          </a:solidFill>
                        </a:rPr>
                        <a:t>23/24 – 4.5%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1788402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E1AEB8F-DE96-4E9D-B430-2CDC85ECE3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81578"/>
              </p:ext>
            </p:extLst>
          </p:nvPr>
        </p:nvGraphicFramePr>
        <p:xfrm>
          <a:off x="4238037" y="5788844"/>
          <a:ext cx="3715915" cy="73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460">
                  <a:extLst>
                    <a:ext uri="{9D8B030D-6E8A-4147-A177-3AD203B41FA5}">
                      <a16:colId xmlns:a16="http://schemas.microsoft.com/office/drawing/2014/main" val="2108583915"/>
                    </a:ext>
                  </a:extLst>
                </a:gridCol>
                <a:gridCol w="872455">
                  <a:extLst>
                    <a:ext uri="{9D8B030D-6E8A-4147-A177-3AD203B41FA5}">
                      <a16:colId xmlns:a16="http://schemas.microsoft.com/office/drawing/2014/main" val="2309389370"/>
                    </a:ext>
                  </a:extLst>
                </a:gridCol>
              </a:tblGrid>
              <a:tr h="21106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Average (all years)</a:t>
                      </a: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4.40%</a:t>
                      </a: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2258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Average (last ten years)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ysClr val="windowText" lastClr="000000"/>
                          </a:solidFill>
                        </a:rPr>
                        <a:t>3.66%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155957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C3DEB661-18A6-474F-B867-511DE5760E2B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48" t="16638" r="41826" b="23509"/>
          <a:stretch/>
        </p:blipFill>
        <p:spPr bwMode="auto">
          <a:xfrm>
            <a:off x="11389895" y="-34114"/>
            <a:ext cx="802105" cy="13495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8806431-203B-590E-1B3C-E8B301313EAE}"/>
              </a:ext>
            </a:extLst>
          </p:cNvPr>
          <p:cNvSpPr/>
          <p:nvPr/>
        </p:nvSpPr>
        <p:spPr>
          <a:xfrm>
            <a:off x="8477428" y="1837346"/>
            <a:ext cx="1835507" cy="44438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D5FE362-8451-FA38-88D7-0F5AAC8E00BE}"/>
              </a:ext>
            </a:extLst>
          </p:cNvPr>
          <p:cNvSpPr/>
          <p:nvPr/>
        </p:nvSpPr>
        <p:spPr>
          <a:xfrm>
            <a:off x="8520157" y="2162086"/>
            <a:ext cx="1835507" cy="1657884"/>
          </a:xfrm>
          <a:prstGeom prst="ellipse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4834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83F6B-9465-47F1-814B-A834228C0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151" y="218204"/>
            <a:ext cx="8763698" cy="924887"/>
          </a:xfrm>
        </p:spPr>
        <p:txBody>
          <a:bodyPr>
            <a:normAutofit fontScale="90000"/>
          </a:bodyPr>
          <a:lstStyle/>
          <a:p>
            <a:r>
              <a:rPr lang="en-US" dirty="0"/>
              <a:t>What our assessments cover</a:t>
            </a:r>
          </a:p>
        </p:txBody>
      </p:sp>
      <p:sp>
        <p:nvSpPr>
          <p:cNvPr id="6" name="Subtitle 6">
            <a:extLst>
              <a:ext uri="{FF2B5EF4-FFF2-40B4-BE49-F238E27FC236}">
                <a16:creationId xmlns:a16="http://schemas.microsoft.com/office/drawing/2014/main" id="{B13FB598-5FA1-49B7-BB83-59D3627AF7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2601" y="1359017"/>
            <a:ext cx="10523480" cy="3786231"/>
          </a:xfrm>
        </p:spPr>
        <p:txBody>
          <a:bodyPr numCol="2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Bicycle Room (subsidy)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Cable, including Showtime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Doorman 24/7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Dry cleaning drop off / pick up (</a:t>
            </a:r>
            <a:r>
              <a:rPr lang="en-US" sz="1400" b="1" dirty="0" err="1">
                <a:solidFill>
                  <a:schemeClr val="tx1"/>
                </a:solidFill>
              </a:rPr>
              <a:t>PressBox</a:t>
            </a:r>
            <a:r>
              <a:rPr lang="en-US" sz="1400" b="1" dirty="0">
                <a:solidFill>
                  <a:schemeClr val="tx1"/>
                </a:solidFill>
              </a:rPr>
              <a:t> by Tide Spin)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Guest parking (subsidy)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Habitat onsite management 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Health Club (subsidy)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Heating and air conditioning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High speed internet and broadband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Hikers (car parkers) 24/7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Insurance (common property and liability)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Landscaping and snow removal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Laundry room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Lobby furnishings and décor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Lock out service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Maintenance 24/7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Otis elevator maintenance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Package room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Real estate tax appeals (periodic)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Reserve fund for scheduled maintenance / repairs  / emergencies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Rooftop deck and garden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Security equipment and personnel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Social Committee functions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Utilities in common areas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Waste removal and recycling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Water and sewer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Window washing (exterior)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Work orders</a:t>
            </a:r>
          </a:p>
          <a:p>
            <a:r>
              <a:rPr lang="en-US" sz="1400" b="1" dirty="0">
                <a:solidFill>
                  <a:schemeClr val="tx1"/>
                </a:solidFill>
              </a:rPr>
              <a:t>(original list from </a:t>
            </a:r>
            <a:r>
              <a:rPr lang="en-US" sz="1400" b="1" dirty="0" err="1">
                <a:solidFill>
                  <a:schemeClr val="tx1"/>
                </a:solidFill>
              </a:rPr>
              <a:t>TowerTalk</a:t>
            </a:r>
            <a:r>
              <a:rPr lang="en-US" sz="1400" b="1" dirty="0">
                <a:solidFill>
                  <a:schemeClr val="tx1"/>
                </a:solidFill>
              </a:rPr>
              <a:t> contributors / unit owners Dan Johnston and Catherine </a:t>
            </a:r>
            <a:r>
              <a:rPr lang="en-US" sz="1400" b="1" dirty="0" err="1">
                <a:solidFill>
                  <a:schemeClr val="tx1"/>
                </a:solidFill>
              </a:rPr>
              <a:t>Kestler</a:t>
            </a:r>
            <a:r>
              <a:rPr lang="en-US" sz="1400" b="1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63CC1F-B822-462D-951A-AE33C587E594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48" t="16638" r="41826" b="23509"/>
          <a:stretch/>
        </p:blipFill>
        <p:spPr bwMode="auto">
          <a:xfrm>
            <a:off x="11389895" y="-34114"/>
            <a:ext cx="802105" cy="13495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008654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61237" y="1403498"/>
            <a:ext cx="6932428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Never Had a Special Assessment!</a:t>
            </a:r>
          </a:p>
          <a:p>
            <a:pPr algn="ctr"/>
            <a:endParaRPr lang="en-US" sz="44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Let’s Keep It That Way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842" y="-114203"/>
            <a:ext cx="2730611" cy="70493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4162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83F6B-9465-47F1-814B-A834228C0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1" y="165546"/>
            <a:ext cx="10590430" cy="800129"/>
          </a:xfrm>
        </p:spPr>
        <p:txBody>
          <a:bodyPr>
            <a:normAutofit/>
          </a:bodyPr>
          <a:lstStyle/>
          <a:p>
            <a:r>
              <a:rPr lang="en-US" sz="4300" dirty="0"/>
              <a:t>electricity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9A41E52B-716E-4207-8DFE-9845291754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1" y="1213503"/>
            <a:ext cx="10881976" cy="5113725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Park Tower electricity budget increased by 22.5%</a:t>
            </a:r>
          </a:p>
          <a:p>
            <a:r>
              <a:rPr lang="en-US" sz="3200" dirty="0">
                <a:solidFill>
                  <a:schemeClr val="tx1"/>
                </a:solidFill>
              </a:rPr>
              <a:t>Three reasons</a:t>
            </a:r>
          </a:p>
          <a:p>
            <a:pPr marL="514350" indent="-514350">
              <a:buAutoNum type="arabicPeriod"/>
            </a:pPr>
            <a:r>
              <a:rPr lang="en-US" sz="3200" dirty="0">
                <a:solidFill>
                  <a:schemeClr val="tx1"/>
                </a:solidFill>
              </a:rPr>
              <a:t>Capacity auction resulted in 833% increase as determined by legislation to keep up with generator retirements, increased electricity demand, and implementing Federal Energy Regulatory Commission reforms</a:t>
            </a:r>
          </a:p>
          <a:p>
            <a:pPr marL="514350" indent="-514350">
              <a:buAutoNum type="arabicPeriod"/>
            </a:pPr>
            <a:r>
              <a:rPr lang="en-US" sz="3200" dirty="0">
                <a:solidFill>
                  <a:schemeClr val="tx1"/>
                </a:solidFill>
              </a:rPr>
              <a:t>Utility charges increased by 13% primarily due to ComEd’s carbon-free adjustment</a:t>
            </a:r>
          </a:p>
          <a:p>
            <a:pPr marL="514350" indent="-514350">
              <a:buAutoNum type="arabicPeriod"/>
            </a:pPr>
            <a:r>
              <a:rPr lang="en-US" sz="3200" dirty="0">
                <a:solidFill>
                  <a:schemeClr val="tx1"/>
                </a:solidFill>
              </a:rPr>
              <a:t>Cost of electricity continues to trend upward</a:t>
            </a:r>
          </a:p>
          <a:p>
            <a:pPr marL="514350" indent="-514350">
              <a:buAutoNum type="arabicPeriod"/>
            </a:pPr>
            <a:endParaRPr lang="en-US" sz="3200" b="1" dirty="0">
              <a:solidFill>
                <a:schemeClr val="tx1"/>
              </a:solidFill>
            </a:endParaRPr>
          </a:p>
          <a:p>
            <a:pPr marL="514350" indent="-514350">
              <a:buAutoNum type="arabicPeriod"/>
            </a:pPr>
            <a:endParaRPr lang="en-US" sz="3200" b="1" dirty="0">
              <a:solidFill>
                <a:schemeClr val="tx1"/>
              </a:solidFill>
            </a:endParaRPr>
          </a:p>
          <a:p>
            <a:pPr marL="514350" indent="-514350">
              <a:buAutoNum type="arabicPeriod"/>
            </a:pP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0BC2B6-A7E9-4846-82C1-0638EA9BF31F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48" t="16638" r="41826" b="23509"/>
          <a:stretch/>
        </p:blipFill>
        <p:spPr bwMode="auto">
          <a:xfrm>
            <a:off x="11389895" y="-34114"/>
            <a:ext cx="802105" cy="13495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059639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69A7E6-03C8-F2F1-AFBD-674C22EAA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810D2-CFBD-4B01-CB5B-925AD645DE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1" y="165546"/>
            <a:ext cx="10590430" cy="800129"/>
          </a:xfrm>
        </p:spPr>
        <p:txBody>
          <a:bodyPr>
            <a:normAutofit fontScale="90000"/>
          </a:bodyPr>
          <a:lstStyle/>
          <a:p>
            <a:r>
              <a:rPr lang="en-US" sz="4300" dirty="0"/>
              <a:t>Electricity forward curves 2021-2025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3AF5FBE-A220-0521-328A-A8CE5D4998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1" y="6118303"/>
            <a:ext cx="10881976" cy="574151"/>
          </a:xfrm>
        </p:spPr>
        <p:txBody>
          <a:bodyPr>
            <a:normAutofit fontScale="77500" lnSpcReduction="20000"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Source:  https://www.prospectresources.com/energy-market-trends/</a:t>
            </a:r>
          </a:p>
          <a:p>
            <a:pPr marL="514350" indent="-514350">
              <a:buAutoNum type="arabicPeriod"/>
            </a:pPr>
            <a:endParaRPr lang="en-US" sz="3200" b="1" dirty="0">
              <a:solidFill>
                <a:schemeClr val="tx1"/>
              </a:solidFill>
            </a:endParaRPr>
          </a:p>
          <a:p>
            <a:pPr marL="514350" indent="-514350">
              <a:buAutoNum type="arabicPeriod"/>
            </a:pPr>
            <a:endParaRPr lang="en-US" sz="3200" b="1" dirty="0">
              <a:solidFill>
                <a:schemeClr val="tx1"/>
              </a:solidFill>
            </a:endParaRPr>
          </a:p>
          <a:p>
            <a:pPr marL="514350" indent="-514350">
              <a:buAutoNum type="arabicPeriod"/>
            </a:pP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8F7FF2-DB6E-D0B6-0B01-40E7895E9575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48" t="16638" r="41826" b="23509"/>
          <a:stretch/>
        </p:blipFill>
        <p:spPr bwMode="auto">
          <a:xfrm>
            <a:off x="11389895" y="-34114"/>
            <a:ext cx="802105" cy="13495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017FFF3-CC82-82CC-227E-8DC702E4EA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703" y="1006574"/>
            <a:ext cx="6676593" cy="5070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4087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EE80C6-C3E4-ACED-9B2E-FE3CC2753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465DB-7E06-BFC6-997F-E7146FC399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1" y="165546"/>
            <a:ext cx="10590430" cy="1547639"/>
          </a:xfrm>
        </p:spPr>
        <p:txBody>
          <a:bodyPr>
            <a:normAutofit/>
          </a:bodyPr>
          <a:lstStyle/>
          <a:p>
            <a:pPr algn="ctr"/>
            <a:r>
              <a:rPr lang="en-US" sz="4300" dirty="0"/>
              <a:t>Presentation by </a:t>
            </a:r>
            <a:br>
              <a:rPr lang="en-US" sz="4300" dirty="0"/>
            </a:br>
            <a:r>
              <a:rPr lang="en-US" sz="4300" dirty="0"/>
              <a:t>prospect resources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9CE856-CD59-5077-D26F-2983E11524D9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48" t="16638" r="41826" b="23509"/>
          <a:stretch/>
        </p:blipFill>
        <p:spPr bwMode="auto">
          <a:xfrm>
            <a:off x="11389895" y="-34114"/>
            <a:ext cx="802105" cy="13495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368C0C5F-649E-7B18-BEF8-313B55F95B6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641" t="55156" r="81795" b="38462"/>
          <a:stretch/>
        </p:blipFill>
        <p:spPr bwMode="auto">
          <a:xfrm>
            <a:off x="3362325" y="2647950"/>
            <a:ext cx="5467350" cy="1562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091765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4CCC7A-6D06-009F-C228-C504AC069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2AD1E-689A-DD9E-37D5-8CCC4472A5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1" y="165546"/>
            <a:ext cx="10590430" cy="1547639"/>
          </a:xfrm>
        </p:spPr>
        <p:txBody>
          <a:bodyPr>
            <a:normAutofit/>
          </a:bodyPr>
          <a:lstStyle/>
          <a:p>
            <a:r>
              <a:rPr lang="en-US" sz="4300" dirty="0"/>
              <a:t>Following our professionals’ advice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7445B980-4FDC-5C62-9305-B277075850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1" y="1866228"/>
            <a:ext cx="10881976" cy="4461000"/>
          </a:xfrm>
        </p:spPr>
        <p:txBody>
          <a:bodyPr>
            <a:norm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Best practice states a reserve study should be done at least every five years. 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The last full reserve study was done in 2024 to reflect the current economy and inflation, and to inform future assessment changes needed.  </a:t>
            </a:r>
          </a:p>
          <a:p>
            <a:pPr marL="514350" indent="-514350">
              <a:buAutoNum type="arabicPeriod"/>
            </a:pP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6ABFB2-BB0C-BE00-4067-6DA94EC2DEA9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48" t="16638" r="41826" b="23509"/>
          <a:stretch/>
        </p:blipFill>
        <p:spPr bwMode="auto">
          <a:xfrm>
            <a:off x="11389895" y="-34114"/>
            <a:ext cx="802105" cy="13495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40621B-BB89-C0EA-FA23-A36DC231C4D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694" t="61599" r="61827" b="24520"/>
          <a:stretch/>
        </p:blipFill>
        <p:spPr>
          <a:xfrm>
            <a:off x="9361118" y="5430033"/>
            <a:ext cx="2830883" cy="1427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7235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83F6B-9465-47F1-814B-A834228C0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9032" y="1081970"/>
            <a:ext cx="10833935" cy="810998"/>
          </a:xfrm>
        </p:spPr>
        <p:txBody>
          <a:bodyPr>
            <a:normAutofit fontScale="90000"/>
          </a:bodyPr>
          <a:lstStyle/>
          <a:p>
            <a:r>
              <a:rPr lang="en-US" dirty="0"/>
              <a:t>Our world continues in uncertainty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9A41E52B-716E-4207-8DFE-9845291754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012" y="2101515"/>
            <a:ext cx="10881976" cy="421907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Insurance rates continue to go up due to natural disasters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Salaries for union staff (Local 1 and 727) continue to go up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Continued higher costs for metals, electronics, supplies, and materials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Loss of rent on the market space, unit 14c (presently vacant and listed with a commercial broker)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972E63-41A0-44FC-9608-89C1E5E527A6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48" t="16638" r="41826" b="23509"/>
          <a:stretch/>
        </p:blipFill>
        <p:spPr bwMode="auto">
          <a:xfrm>
            <a:off x="11389895" y="-34114"/>
            <a:ext cx="802105" cy="13495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57138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83F6B-9465-47F1-814B-A834228C0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9032" y="1081970"/>
            <a:ext cx="10833935" cy="810998"/>
          </a:xfrm>
        </p:spPr>
        <p:txBody>
          <a:bodyPr>
            <a:normAutofit fontScale="90000"/>
          </a:bodyPr>
          <a:lstStyle/>
          <a:p>
            <a:r>
              <a:rPr lang="en-US" dirty="0"/>
              <a:t>You can make a difference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9A41E52B-716E-4207-8DFE-9845291754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012" y="2101515"/>
            <a:ext cx="10881976" cy="4219073"/>
          </a:xfrm>
        </p:spPr>
        <p:txBody>
          <a:bodyPr>
            <a:norm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Be conservative in your water use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Sign up for electronic delivery of notices versus US mailings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972E63-41A0-44FC-9608-89C1E5E527A6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48" t="16638" r="41826" b="23509"/>
          <a:stretch/>
        </p:blipFill>
        <p:spPr bwMode="auto">
          <a:xfrm>
            <a:off x="11389895" y="-34114"/>
            <a:ext cx="802105" cy="13495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100077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83F6B-9465-47F1-814B-A834228C0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0369" y="1066098"/>
            <a:ext cx="8211358" cy="881744"/>
          </a:xfrm>
        </p:spPr>
        <p:txBody>
          <a:bodyPr>
            <a:normAutofit fontScale="90000"/>
          </a:bodyPr>
          <a:lstStyle/>
          <a:p>
            <a:r>
              <a:rPr lang="en-US" dirty="0"/>
              <a:t>2025-2026 proposed BUDGET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9A41E52B-716E-4207-8DFE-9845291754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0369" y="2153539"/>
            <a:ext cx="10691261" cy="4893231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Proposed 3.8% Increase in Assessments</a:t>
            </a:r>
          </a:p>
          <a:p>
            <a:endParaRPr lang="en-US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766D9A1-59CC-45B6-9442-5E1EC6B91D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550013"/>
              </p:ext>
            </p:extLst>
          </p:nvPr>
        </p:nvGraphicFramePr>
        <p:xfrm>
          <a:off x="2938093" y="3041093"/>
          <a:ext cx="687771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042">
                  <a:extLst>
                    <a:ext uri="{9D8B030D-6E8A-4147-A177-3AD203B41FA5}">
                      <a16:colId xmlns:a16="http://schemas.microsoft.com/office/drawing/2014/main" val="1914223090"/>
                    </a:ext>
                  </a:extLst>
                </a:gridCol>
                <a:gridCol w="4562670">
                  <a:extLst>
                    <a:ext uri="{9D8B030D-6E8A-4147-A177-3AD203B41FA5}">
                      <a16:colId xmlns:a16="http://schemas.microsoft.com/office/drawing/2014/main" val="26520052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Type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Average Increase per month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404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Studio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$20.30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8795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One Bedroom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$28.31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2466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Two Bedroom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$45.64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7826716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D7C9BA3D-5095-4878-9311-091CA3229BC5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48" t="16638" r="41826" b="23509"/>
          <a:stretch/>
        </p:blipFill>
        <p:spPr bwMode="auto">
          <a:xfrm>
            <a:off x="11389895" y="-34114"/>
            <a:ext cx="802105" cy="13495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923210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6D62FB-C3EE-7CF6-F2AD-7ECD944B6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BCA3D-4A70-6CCA-BE61-4BB0386C0A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268" y="612402"/>
            <a:ext cx="8211358" cy="881744"/>
          </a:xfrm>
        </p:spPr>
        <p:txBody>
          <a:bodyPr>
            <a:normAutofit fontScale="90000"/>
          </a:bodyPr>
          <a:lstStyle/>
          <a:p>
            <a:r>
              <a:rPr lang="en-US" dirty="0"/>
              <a:t>2025-2026 proposed BUDGET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A92520F0-C95A-30D7-148D-5EE7E5920D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0369" y="1589517"/>
            <a:ext cx="10691261" cy="545725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Proposed Changes:</a:t>
            </a:r>
          </a:p>
          <a:p>
            <a:endParaRPr lang="en-US" sz="2800" b="1" dirty="0">
              <a:solidFill>
                <a:schemeClr val="tx1"/>
              </a:solidFill>
            </a:endParaRPr>
          </a:p>
          <a:p>
            <a:endParaRPr lang="en-US" sz="2800" b="1" dirty="0">
              <a:solidFill>
                <a:schemeClr val="tx1"/>
              </a:solidFill>
            </a:endParaRPr>
          </a:p>
          <a:p>
            <a:endParaRPr lang="en-US" sz="2800" b="1" dirty="0">
              <a:solidFill>
                <a:schemeClr val="tx1"/>
              </a:solidFill>
            </a:endParaRPr>
          </a:p>
          <a:p>
            <a:endParaRPr lang="en-US" sz="2800" b="1" dirty="0">
              <a:solidFill>
                <a:schemeClr val="tx1"/>
              </a:solidFill>
            </a:endParaRPr>
          </a:p>
          <a:p>
            <a:endParaRPr lang="en-US" sz="2800" b="1" dirty="0">
              <a:solidFill>
                <a:schemeClr val="tx1"/>
              </a:solidFill>
            </a:endParaRPr>
          </a:p>
          <a:p>
            <a:endParaRPr lang="en-US" sz="2800" b="1" dirty="0">
              <a:solidFill>
                <a:schemeClr val="tx1"/>
              </a:solidFill>
            </a:endParaRPr>
          </a:p>
          <a:p>
            <a:r>
              <a:rPr lang="en-US" sz="2800" b="1" dirty="0">
                <a:solidFill>
                  <a:schemeClr val="tx1"/>
                </a:solidFill>
              </a:rPr>
              <a:t>Those that use the garage should bear most of the burden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73BA1A2-C96B-80CF-7ADA-41865A06DA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469936"/>
              </p:ext>
            </p:extLst>
          </p:nvPr>
        </p:nvGraphicFramePr>
        <p:xfrm>
          <a:off x="619268" y="2280519"/>
          <a:ext cx="10953462" cy="403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7057">
                  <a:extLst>
                    <a:ext uri="{9D8B030D-6E8A-4147-A177-3AD203B41FA5}">
                      <a16:colId xmlns:a16="http://schemas.microsoft.com/office/drawing/2014/main" val="1914223090"/>
                    </a:ext>
                  </a:extLst>
                </a:gridCol>
                <a:gridCol w="7966405">
                  <a:extLst>
                    <a:ext uri="{9D8B030D-6E8A-4147-A177-3AD203B41FA5}">
                      <a16:colId xmlns:a16="http://schemas.microsoft.com/office/drawing/2014/main" val="26520052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Guest Parking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Increase $1 (from $10 to $11) – Book of 5 coupons would increase from $50 to $55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404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Valet Parking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Increase $5 (from $160 to $165)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8795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Self-Parking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Increase $5 (from $160 to $165)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2466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Premium Parking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Increase $5 (from $175 to $180)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78267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Tandem Parking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Increase $2.50 per vehicle (or $5 for the one spot, from $260 to $265)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9343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Commercial Day Parking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Increase $7 (from $208 to $215)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386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Hourly Parking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Increase $1 per bracket (i.e., 1 </a:t>
                      </a:r>
                      <a:r>
                        <a:rPr lang="en-US" sz="24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hr</a:t>
                      </a: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= from $14 to $15, 1-3 </a:t>
                      </a:r>
                      <a:r>
                        <a:rPr lang="en-US" sz="24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hrs</a:t>
                      </a: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= from $16 to $17, etc.)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903414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DA467A92-9BC8-A506-19FC-2E033D11E306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48" t="16638" r="41826" b="23509"/>
          <a:stretch/>
        </p:blipFill>
        <p:spPr bwMode="auto">
          <a:xfrm>
            <a:off x="11389895" y="-34114"/>
            <a:ext cx="802105" cy="13495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359747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Override1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10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11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2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3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4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5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6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7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8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9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1850</TotalTime>
  <Words>1103</Words>
  <Application>Microsoft Office PowerPoint</Application>
  <PresentationFormat>Widescreen</PresentationFormat>
  <Paragraphs>225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Slice</vt:lpstr>
      <vt:lpstr>Special meeting  of the unit owners</vt:lpstr>
      <vt:lpstr>electricity</vt:lpstr>
      <vt:lpstr>Electricity forward curves 2021-2025</vt:lpstr>
      <vt:lpstr>Presentation by  prospect resources</vt:lpstr>
      <vt:lpstr>Following our professionals’ advice</vt:lpstr>
      <vt:lpstr>Our world continues in uncertainty</vt:lpstr>
      <vt:lpstr>You can make a difference</vt:lpstr>
      <vt:lpstr>2025-2026 proposed BUDGET</vt:lpstr>
      <vt:lpstr>2025-2026 proposed BUDGET</vt:lpstr>
      <vt:lpstr>2025-2026 proposed BUDGET</vt:lpstr>
      <vt:lpstr>2025-2026 proposed BUDGET</vt:lpstr>
      <vt:lpstr>2025-2026 proposed BUDGET</vt:lpstr>
      <vt:lpstr>Down the road…</vt:lpstr>
      <vt:lpstr>BUDGET INCREASE HISTORY</vt:lpstr>
      <vt:lpstr>What our assessments cover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BUDGET INCREASE HISTORY</dc:title>
  <dc:creator>Michael Parrie</dc:creator>
  <cp:lastModifiedBy>Timothy Patricio</cp:lastModifiedBy>
  <cp:revision>121</cp:revision>
  <dcterms:created xsi:type="dcterms:W3CDTF">2018-01-08T00:03:51Z</dcterms:created>
  <dcterms:modified xsi:type="dcterms:W3CDTF">2025-01-17T19:04:33Z</dcterms:modified>
</cp:coreProperties>
</file>